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86" r:id="rId2"/>
    <p:sldId id="748" r:id="rId3"/>
    <p:sldId id="762" r:id="rId4"/>
    <p:sldId id="751" r:id="rId5"/>
    <p:sldId id="763" r:id="rId6"/>
    <p:sldId id="765" r:id="rId7"/>
    <p:sldId id="766" r:id="rId8"/>
    <p:sldId id="764" r:id="rId9"/>
    <p:sldId id="767" r:id="rId10"/>
    <p:sldId id="768" r:id="rId11"/>
    <p:sldId id="7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2222"/>
    <a:srgbClr val="4455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93" autoAdjust="0"/>
    <p:restoredTop sz="91906" autoAdjust="0"/>
  </p:normalViewPr>
  <p:slideViewPr>
    <p:cSldViewPr snapToGrid="0">
      <p:cViewPr varScale="1">
        <p:scale>
          <a:sx n="79" d="100"/>
          <a:sy n="79" d="100"/>
        </p:scale>
        <p:origin x="78" y="12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5D888-4825-41EB-A3FE-CFF9C7813384}" type="datetimeFigureOut">
              <a:rPr lang="en-AU" smtClean="0"/>
              <a:t>26/04/2023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84F7B-9A6B-4EB1-A821-DB6EB43AD6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3269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The word ‘flux’ describes the process of flowing (hence the word ‘influx’), which is a helpful way of thinking about it. How much magnetic field is flowing through the area?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i="0" dirty="0"/>
              <a:t>Weber is usually pronounced the way it looks, but it’s named after a German physicist who would have pronounced it VAY-</a:t>
            </a:r>
            <a:r>
              <a:rPr lang="en-AU" i="0" dirty="0" err="1"/>
              <a:t>ber</a:t>
            </a:r>
            <a:r>
              <a:rPr lang="en-AU" i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i="0" dirty="0"/>
              <a:t>https://youtu.be/6T7aG3Gd_38 provides a nice quick summary of this with some helpful visuals.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9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932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This makes sense of the ‘density’ part of magnetic flux density: asking how much flux (flow) there is in each square metre is very similar to asking how much mass there is per unit of volume</a:t>
            </a:r>
            <a:r>
              <a:rPr lang="en-AU" sz="1200" baseline="0" dirty="0"/>
              <a:t>.</a:t>
            </a: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396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i="0" dirty="0"/>
              <a:t>Side </a:t>
            </a:r>
            <a:r>
              <a:rPr lang="en-AU" i="0" dirty="0" err="1"/>
              <a:t>side</a:t>
            </a:r>
            <a:r>
              <a:rPr lang="en-AU" i="0" dirty="0"/>
              <a:t> note: the ISO and IEC </a:t>
            </a:r>
            <a:r>
              <a:rPr lang="en-A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have deprecated emf in favour of the term source voltage, which they’ve assigned the symbol </a:t>
            </a:r>
            <a:r>
              <a:rPr lang="en-A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</a:t>
            </a:r>
            <a:r>
              <a:rPr lang="en-AU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AU" b="0" i="0" baseline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i="0" dirty="0"/>
              <a:t>https://www.electricalclassroom.com/difference-between-emf-and-voltage/ provides a great comparison if you want to investigate further, but at this level you can totally get away with treating the two as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219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818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940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004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i="0" dirty="0"/>
              <a:t>https://youtu.be/k2RzSs4_Ur0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236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051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953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4015F-A8B7-4998-A7D6-AA74E3EF1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1AF5F-AF37-424D-817C-99DD82F57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F6EF5-7F6C-4580-AD56-7F1A93367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26/04/2023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04921-586D-458E-914F-30C459F24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C75FD-C881-4700-ABED-0721F17A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691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243D-6216-4E9A-8367-586C67BA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E407E-19DB-401B-9571-B372FC258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0866C-A626-47C5-B122-D88AAF64B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26/04/2023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8C90D-D4FA-4789-976D-1DFCA6C50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F8DE5-1D24-4ECA-977F-ECBABC905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7829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CB905F-E873-42E1-A5CF-FA9D4E2CC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1CA2E-0DE0-48ED-B534-53B1571E8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BC864-C3F4-4F36-AC97-9BA57B73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26/04/2023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AE39E-30BE-4414-AC38-1DB0AD8CA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71FE4-C57E-435C-9720-771F2DB5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262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CFE2-EECD-48A0-9DC6-0387FCA9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49A88-8F3C-49B2-BB49-0205AC2B1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FBF8A-4786-4E73-9F0E-8F7DC4E30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26/04/2023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50AB1-BA88-4D3A-A007-FA45E02B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6BDA7-61AC-4F06-92EE-7F320BC4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011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6BE5-D8CE-4D16-86D9-54D8806DC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FF89D-43E2-404E-9B4A-FEB997AC0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BAA8C-0392-471D-9BCA-7125FDC96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26/04/2023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926E3-29DB-4D0B-8471-702CEC9DF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1B152-8622-4D82-947F-912015793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840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931-E05D-481E-A042-656F760D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58A7F-CB72-4CCE-961A-F9962E1BD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364C0-27B5-4CF2-B79B-2874B02A7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A3C00-5067-422A-A99F-20AA85B1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26/04/2023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F2EB3-530F-4675-B6EC-CBFBD60A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620B2-161D-4913-8C31-13E033D1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76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BD2E-FEB0-4503-A614-E3397B90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07FDF-B4B1-4034-909F-8BDE548E3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7E5B0-D732-4242-AFB6-3881395B1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25D780-9CDD-4A92-9D69-23C65BF93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CE987-52B3-4F99-BAF7-8C99A82A8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89A780-4A0A-4E9E-A6F4-9BB8D4B2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26/04/2023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75F552-44FA-460A-A32A-41E324A91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97EFCF-D27C-452E-944F-F530868AE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6722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C886D-C591-4455-B4AC-6C84334E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195F87-01A6-4CDD-981C-CAD218B7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26/04/2023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13C85-D3CA-4772-9C71-C414D66B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63447-0218-43A4-8285-D46AE59A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47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E2A3F-623D-4662-BF3D-2BF67F70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26/04/2023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224E95-209E-4EA0-A986-D8EEA340D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00AB0-ECE0-4690-BAD3-B8B01B267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133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92E1-6937-4796-B3BD-CE521074F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899E-710A-41F8-9B3D-D7D2F3CC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15EDA-C8EA-4BB9-8F87-E0489B4F2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091CF-FB2E-467A-865E-DDF1AF772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26/04/2023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024D2-0806-4DE5-A405-012D0A79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7C89A-2C21-4C4B-926D-08B02AF9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5475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550C-38CD-4C70-8029-8D39130C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D9A3B1-CDFA-48DD-B66C-EBB468F76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CE721-A176-494C-82C0-C6DF4B737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EB60-8BC9-48BD-BDB9-4A382F0EC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26/04/2023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D909E-D072-4067-9904-6D95A27D5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CF3F4-84B5-4253-9393-A8D12197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1331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38D7EC-A8DB-47D3-81AB-5C95AF3B5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AB8DD-80EE-4DC9-82DA-7B8B0CAC6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35878-2D90-4382-A4EB-BAA90918B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74DE9-EA36-48F0-8BEE-46EFB7BE0761}" type="datetimeFigureOut">
              <a:rPr lang="en-AU" smtClean="0"/>
              <a:t>26/04/2023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7957A-C215-45B9-9F9D-569807387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6F536-37FD-4975-8031-DAC265E21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164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ln w="38100">
            <a:solidFill>
              <a:srgbClr val="00B0F0"/>
            </a:solidFill>
          </a:ln>
        </p:spPr>
        <p:txBody>
          <a:bodyPr anchor="ctr">
            <a:normAutofit/>
          </a:bodyPr>
          <a:lstStyle/>
          <a:p>
            <a:r>
              <a:rPr lang="en-AU" dirty="0"/>
              <a:t>Electromagnetic Induction</a:t>
            </a:r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942861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Emf in a Moving Conductor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094C3D-61B1-2EC6-783A-0929582ACB6A}"/>
                  </a:ext>
                </a:extLst>
              </p:cNvPr>
              <p:cNvSpPr txBox="1"/>
              <p:nvPr/>
            </p:nvSpPr>
            <p:spPr>
              <a:xfrm>
                <a:off x="-2" y="584775"/>
                <a:ext cx="11709402" cy="6124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Conductors moving through larger magnetic fields experience an emf as charges migrate to opposite ends.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This should be expected, since conductors contain </a:t>
                </a:r>
                <a:br>
                  <a:rPr lang="en-AU" sz="2800" dirty="0"/>
                </a:br>
                <a:r>
                  <a:rPr lang="en-AU" sz="2800" dirty="0"/>
                  <a:t>mobile charged particles that will experience </a:t>
                </a:r>
                <a:br>
                  <a:rPr lang="en-AU" sz="2800" dirty="0"/>
                </a:br>
                <a:r>
                  <a:rPr lang="en-AU" sz="2800" dirty="0"/>
                  <a:t>magnetic force (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𝑞𝑣𝐵</m:t>
                    </m:r>
                    <m:func>
                      <m:func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2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AU" sz="2800" dirty="0"/>
                  <a:t>).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The magnitude of this emf is based on the length of the </a:t>
                </a:r>
                <a:br>
                  <a:rPr lang="en-AU" sz="2800" dirty="0"/>
                </a:br>
                <a:r>
                  <a:rPr lang="en-AU" sz="2800" dirty="0"/>
                  <a:t>conductor, how fast it is moving, and the magnetic flux </a:t>
                </a:r>
                <a:br>
                  <a:rPr lang="en-AU" sz="2800" dirty="0"/>
                </a:br>
                <a:r>
                  <a:rPr lang="en-AU" sz="2800" dirty="0"/>
                  <a:t>density of the field:</a:t>
                </a:r>
              </a:p>
              <a:p>
                <a:pPr/>
                <a:r>
                  <a:rPr lang="en-AU" sz="2800" b="0" dirty="0"/>
                  <a:t>	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=ℓ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𝑣𝐵</m:t>
                    </m:r>
                    <m:func>
                      <m:func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2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AU" sz="2800" dirty="0"/>
              </a:p>
              <a:p>
                <a:pPr/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The positive end of the conductor </a:t>
                </a:r>
                <a:br>
                  <a:rPr lang="en-AU" sz="2800" dirty="0"/>
                </a:br>
                <a:r>
                  <a:rPr lang="en-AU" sz="2800" dirty="0"/>
                  <a:t>can be determined in the same </a:t>
                </a:r>
                <a:br>
                  <a:rPr lang="en-AU" sz="2800" dirty="0"/>
                </a:br>
                <a:r>
                  <a:rPr lang="en-AU" sz="2800" dirty="0"/>
                  <a:t>way as magnetic forces on </a:t>
                </a:r>
                <a:br>
                  <a:rPr lang="en-AU" sz="2800" dirty="0"/>
                </a:br>
                <a:r>
                  <a:rPr lang="en-AU" sz="2800" dirty="0"/>
                  <a:t>particles (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AU" sz="2800" dirty="0"/>
                  <a:t> to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AU" sz="2800" dirty="0"/>
                  <a:t>).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094C3D-61B1-2EC6-783A-0929582AC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584775"/>
                <a:ext cx="11709402" cy="6124754"/>
              </a:xfrm>
              <a:prstGeom prst="rect">
                <a:avLst/>
              </a:prstGeom>
              <a:blipFill>
                <a:blip r:embed="rId3"/>
                <a:stretch>
                  <a:fillRect l="-937" t="-995" b="-18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D35F005-B8A3-D894-EB88-E5899AD4E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998" y="1326183"/>
            <a:ext cx="3488001" cy="5531817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530363C-7934-052D-1D40-10142E8E3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067" y="3801996"/>
            <a:ext cx="2976534" cy="305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28180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#3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94C3D-61B1-2EC6-783A-0929582ACB6A}"/>
              </a:ext>
            </a:extLst>
          </p:cNvPr>
          <p:cNvSpPr txBox="1"/>
          <p:nvPr/>
        </p:nvSpPr>
        <p:spPr>
          <a:xfrm>
            <a:off x="-3" y="584775"/>
            <a:ext cx="106942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As an aeroplane flies along through the Earth’s magnetic field, its wings act much like a straight wire.</a:t>
            </a:r>
          </a:p>
          <a:p>
            <a:pPr marL="514350" indent="-514350">
              <a:buFont typeface="+mj-lt"/>
              <a:buAutoNum type="alphaLcParenR"/>
            </a:pPr>
            <a:r>
              <a:rPr lang="en-GB" sz="2800" dirty="0"/>
              <a:t>At which places on the Earth will the induced emf across an aeroplane’s wings be maximum?</a:t>
            </a:r>
          </a:p>
          <a:p>
            <a:pPr marL="514350" indent="-514350">
              <a:buFont typeface="+mj-lt"/>
              <a:buAutoNum type="alphaLcParenR"/>
            </a:pPr>
            <a:r>
              <a:rPr lang="en-GB" sz="2800" dirty="0"/>
              <a:t>What is the maximum emf which would be induced across the wings of a Boeing 747 with a wing span of 64.0 m, flying at 990 km h</a:t>
            </a:r>
            <a:r>
              <a:rPr lang="en-GB" sz="2800" baseline="30000" dirty="0"/>
              <a:t>–1</a:t>
            </a:r>
            <a:r>
              <a:rPr lang="en-GB" sz="2800" dirty="0"/>
              <a:t> through the Earth’s magnetic field? Take the maximum magnitude of the Earth’s magnetic field as 60.0 </a:t>
            </a:r>
            <a:r>
              <a:rPr lang="en-GB" sz="2800" dirty="0" err="1"/>
              <a:t>μT</a:t>
            </a:r>
            <a:r>
              <a:rPr lang="en-GB" sz="2800" dirty="0"/>
              <a:t>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3245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694609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Magnetic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094C3D-61B1-2EC6-783A-0929582ACB6A}"/>
                  </a:ext>
                </a:extLst>
              </p:cNvPr>
              <p:cNvSpPr txBox="1"/>
              <p:nvPr/>
            </p:nvSpPr>
            <p:spPr>
              <a:xfrm>
                <a:off x="-3" y="584775"/>
                <a:ext cx="8086728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We said earlier that magnetic flux is proportional to the number of field lines passing through a given area.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It is a product of the perpendicular area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GB" sz="2800" dirty="0"/>
                  <a:t>) and magnetic flux density (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2800" dirty="0"/>
                  <a:t>). Flux is measured in </a:t>
                </a:r>
                <a:r>
                  <a:rPr lang="en-GB" sz="2800" dirty="0" err="1"/>
                  <a:t>webers</a:t>
                </a:r>
                <a:r>
                  <a:rPr lang="en-GB" sz="2800" dirty="0"/>
                  <a:t> (Wb) and is given the symbol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8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AU" sz="2800" dirty="0"/>
                  <a:t> (capital phi)</a:t>
                </a:r>
                <a:r>
                  <a:rPr lang="en-GB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8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𝐵𝐴</m:t>
                      </m:r>
                      <m:func>
                        <m:func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2800" dirty="0"/>
              </a:p>
              <a:p>
                <a:endParaRPr lang="en-GB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b="0" dirty="0"/>
                  <a:t>Watch out: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dirty="0"/>
                  <a:t> is the angle between the field and the </a:t>
                </a:r>
                <a:r>
                  <a:rPr lang="en-GB" sz="2800" u="sng" dirty="0"/>
                  <a:t>normal</a:t>
                </a:r>
                <a:r>
                  <a:rPr lang="en-GB" sz="2800" dirty="0"/>
                  <a:t> to the surface, </a:t>
                </a:r>
                <a:r>
                  <a:rPr lang="en-GB" sz="2800" b="1" dirty="0"/>
                  <a:t>not</a:t>
                </a:r>
                <a:r>
                  <a:rPr lang="en-GB" sz="2800" dirty="0"/>
                  <a:t> the </a:t>
                </a:r>
                <a:br>
                  <a:rPr lang="en-GB" sz="2800" dirty="0"/>
                </a:br>
                <a:r>
                  <a:rPr lang="en-GB" sz="2800" dirty="0"/>
                  <a:t>surface itself.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094C3D-61B1-2EC6-783A-0929582AC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" y="584775"/>
                <a:ext cx="8086728" cy="5262979"/>
              </a:xfrm>
              <a:prstGeom prst="rect">
                <a:avLst/>
              </a:prstGeom>
              <a:blipFill>
                <a:blip r:embed="rId3"/>
                <a:stretch>
                  <a:fillRect l="-1356" t="-1159" r="-2336" b="-24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1D97D90-82A4-F3A7-5466-2480EFE58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725" y="433387"/>
            <a:ext cx="4105275" cy="59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FD64084-B5FE-5CE1-9998-139886F3B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66" y="4940300"/>
            <a:ext cx="2089667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0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28180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094C3D-61B1-2EC6-783A-0929582ACB6A}"/>
                  </a:ext>
                </a:extLst>
              </p:cNvPr>
              <p:cNvSpPr txBox="1"/>
              <p:nvPr/>
            </p:nvSpPr>
            <p:spPr>
              <a:xfrm>
                <a:off x="-3" y="584775"/>
                <a:ext cx="8255003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Magnetic flux density (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AU" sz="2800" dirty="0"/>
                  <a:t>) is measured in tesla (T) and magnetic flux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8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AU" sz="2800" dirty="0"/>
                  <a:t>) is measured in webers (Wb). Using the 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8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GB" sz="2800" dirty="0"/>
                  <a:t>, derive a unit for magnetic flux density in terms of </a:t>
                </a:r>
                <a:r>
                  <a:rPr lang="en-GB" sz="2800" dirty="0" err="1"/>
                  <a:t>webers</a:t>
                </a:r>
                <a:r>
                  <a:rPr lang="en-GB" sz="2800" dirty="0"/>
                  <a:t>.</a:t>
                </a:r>
              </a:p>
              <a:p>
                <a:endParaRPr lang="en-GB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8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sz="2800" b="0" i="0" smtClean="0">
                          <a:latin typeface="Cambria Math" panose="02040503050406030204" pitchFamily="18" charset="0"/>
                        </a:rPr>
                        <m:t>Wb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AU" sz="28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AU" sz="28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sz="28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AU" sz="2800" b="0" i="0" smtClean="0">
                          <a:latin typeface="Cambria Math" panose="02040503050406030204" pitchFamily="18" charset="0"/>
                        </a:rPr>
                        <m:t>Wb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AU" sz="28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  <a:p>
                <a:endParaRPr lang="en-GB" sz="2800" dirty="0"/>
              </a:p>
              <a:p>
                <a:r>
                  <a:rPr lang="en-GB" sz="2800" dirty="0"/>
                  <a:t>	i.e. 1 tesla = 1 weber per metre squared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094C3D-61B1-2EC6-783A-0929582AC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" y="584775"/>
                <a:ext cx="8255003" cy="4401205"/>
              </a:xfrm>
              <a:prstGeom prst="rect">
                <a:avLst/>
              </a:prstGeom>
              <a:blipFill>
                <a:blip r:embed="rId3"/>
                <a:stretch>
                  <a:fillRect l="-1329" t="-1385" b="-30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69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789061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Electromagnetic Induction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94C3D-61B1-2EC6-783A-0929582ACB6A}"/>
              </a:ext>
            </a:extLst>
          </p:cNvPr>
          <p:cNvSpPr txBox="1"/>
          <p:nvPr/>
        </p:nvSpPr>
        <p:spPr>
          <a:xfrm>
            <a:off x="-1" y="584775"/>
            <a:ext cx="98507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Previously we saw that a current can produce a magnetic field.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In 1831, Michael Faraday discovered that the opposite is also true: a magnetic field can produce a current.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Specifically, a </a:t>
            </a:r>
            <a:r>
              <a:rPr lang="en-AU" sz="2800" i="1" dirty="0"/>
              <a:t>changing</a:t>
            </a:r>
            <a:r>
              <a:rPr lang="en-AU" sz="2800" dirty="0"/>
              <a:t> magnetic field will induce a current in a conductor. This current is produced by an induced electromotive force (emf).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Side note: emf isn’t actually a force: it </a:t>
            </a:r>
            <a:br>
              <a:rPr lang="en-AU" sz="2800" dirty="0"/>
            </a:br>
            <a:r>
              <a:rPr lang="en-AU" sz="2800" dirty="0"/>
              <a:t>describes energy transfer to a circuit. </a:t>
            </a:r>
            <a:br>
              <a:rPr lang="en-AU" sz="2800" dirty="0"/>
            </a:br>
            <a:r>
              <a:rPr lang="en-AU" sz="2800" dirty="0"/>
              <a:t>Emf can often be used interchangeably </a:t>
            </a:r>
            <a:br>
              <a:rPr lang="en-AU" sz="2800" dirty="0"/>
            </a:br>
            <a:r>
              <a:rPr lang="en-AU" sz="2800" dirty="0"/>
              <a:t>with voltage, and is even measured in </a:t>
            </a:r>
            <a:br>
              <a:rPr lang="en-AU" sz="2800" dirty="0"/>
            </a:br>
            <a:r>
              <a:rPr lang="en-AU" sz="2800" dirty="0"/>
              <a:t>volts, but strictly speaking the two are </a:t>
            </a:r>
            <a:br>
              <a:rPr lang="en-AU" sz="2800" dirty="0"/>
            </a:br>
            <a:r>
              <a:rPr lang="en-AU" sz="2800" dirty="0"/>
              <a:t>not the same.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8DDDA6D-C43D-3DAE-2090-89A22E2E0D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44"/>
          <a:stretch/>
        </p:blipFill>
        <p:spPr>
          <a:xfrm>
            <a:off x="9752761" y="150218"/>
            <a:ext cx="2341272" cy="21844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21B4256-0092-227D-E88D-13CEA6888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33"/>
          <a:stretch/>
        </p:blipFill>
        <p:spPr bwMode="auto">
          <a:xfrm>
            <a:off x="6819900" y="2782192"/>
            <a:ext cx="50673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7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789061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Electromagnetic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094C3D-61B1-2EC6-783A-0929582ACB6A}"/>
                  </a:ext>
                </a:extLst>
              </p:cNvPr>
              <p:cNvSpPr txBox="1"/>
              <p:nvPr/>
            </p:nvSpPr>
            <p:spPr>
              <a:xfrm>
                <a:off x="-2" y="584775"/>
                <a:ext cx="11709402" cy="6083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Faraday’s experiments showed that the magnitude of the induced electromotive force (emf) was proportional to the rate of change of the flux:</a:t>
                </a:r>
              </a:p>
              <a:p>
                <a:endParaRPr lang="en-AU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AU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ΔΦ</m:t>
                          </m:r>
                        </m:num>
                        <m:den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AU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AU" sz="2800" dirty="0"/>
              </a:p>
              <a:p>
                <a:r>
                  <a:rPr lang="en-AU" sz="2800" dirty="0"/>
                  <a:t>Where: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AU" sz="2800" dirty="0"/>
                  <a:t> (epsilon) is emf, measured in volts (V)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sz="2800" dirty="0"/>
                  <a:t> is the number of loops in the coil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800" b="0" i="0" smtClean="0">
                        <a:latin typeface="Cambria Math" panose="02040503050406030204" pitchFamily="18" charset="0"/>
                      </a:rPr>
                      <m:t>ΔΦ</m:t>
                    </m:r>
                  </m:oMath>
                </a14:m>
                <a:r>
                  <a:rPr lang="en-AU" sz="2800" dirty="0"/>
                  <a:t> is change in flux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AU" sz="2800" dirty="0"/>
                  <a:t> is the amount of time over which the change occurs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The negative sign indicates that current caused by the induced emf always produces a magnetic field that opposes the change in flux that produced it. This is known as Lenz’s law.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094C3D-61B1-2EC6-783A-0929582AC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584775"/>
                <a:ext cx="11709402" cy="6083653"/>
              </a:xfrm>
              <a:prstGeom prst="rect">
                <a:avLst/>
              </a:prstGeom>
              <a:blipFill>
                <a:blip r:embed="rId3"/>
                <a:stretch>
                  <a:fillRect l="-1041" t="-1002" r="-208" b="-190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83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122446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Lenz’s Law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33F78EA-FA68-3368-6B9B-CD6A33BAA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00"/>
          <a:stretch/>
        </p:blipFill>
        <p:spPr bwMode="auto">
          <a:xfrm>
            <a:off x="44484" y="1202042"/>
            <a:ext cx="12103032" cy="445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714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68244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Eddy Currents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94C3D-61B1-2EC6-783A-0929582ACB6A}"/>
              </a:ext>
            </a:extLst>
          </p:cNvPr>
          <p:cNvSpPr txBox="1"/>
          <p:nvPr/>
        </p:nvSpPr>
        <p:spPr>
          <a:xfrm>
            <a:off x="-2" y="584775"/>
            <a:ext cx="117094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 changing magnetic field can even produce small, circular currents in a conductor that is not part of a circuit. These localised currents are known as eddy currents.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Eddy currents always flow in planes perpendicular to the magnetic field.</a:t>
            </a:r>
          </a:p>
        </p:txBody>
      </p:sp>
    </p:spTree>
    <p:extLst>
      <p:ext uri="{BB962C8B-B14F-4D97-AF65-F5344CB8AC3E}">
        <p14:creationId xmlns:p14="http://schemas.microsoft.com/office/powerpoint/2010/main" val="184919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nz's Law with Copper Pipe">
            <a:hlinkClick r:id="" action="ppaction://media"/>
            <a:extLst>
              <a:ext uri="{FF2B5EF4-FFF2-40B4-BE49-F238E27FC236}">
                <a16:creationId xmlns:a16="http://schemas.microsoft.com/office/drawing/2014/main" id="{4FFF68EB-42F0-EBC7-F806-701301525D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0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6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28180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#2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94C3D-61B1-2EC6-783A-0929582ACB6A}"/>
              </a:ext>
            </a:extLst>
          </p:cNvPr>
          <p:cNvSpPr txBox="1"/>
          <p:nvPr/>
        </p:nvSpPr>
        <p:spPr>
          <a:xfrm>
            <a:off x="-3" y="584775"/>
            <a:ext cx="105678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The diagram below shows eddy currents (I) produced in a conductor (C) as it is moved under a magnet producing magnetic field B.</a:t>
            </a:r>
          </a:p>
          <a:p>
            <a:pPr marL="514350" indent="-514350">
              <a:buFont typeface="+mj-lt"/>
              <a:buAutoNum type="alphaLcParenR"/>
            </a:pPr>
            <a:r>
              <a:rPr lang="en-AU" sz="2800" dirty="0"/>
              <a:t>In simple terms, what effect will this have on the velocity (V) of the conductor?</a:t>
            </a:r>
          </a:p>
          <a:p>
            <a:pPr marL="514350" indent="-514350">
              <a:buFont typeface="+mj-lt"/>
              <a:buAutoNum type="alphaLcParenR"/>
            </a:pPr>
            <a:r>
              <a:rPr lang="en-AU" sz="2800" dirty="0"/>
              <a:t>What do the blue arrows represent?</a:t>
            </a:r>
          </a:p>
          <a:p>
            <a:pPr marL="514350" indent="-514350">
              <a:buFont typeface="+mj-lt"/>
              <a:buAutoNum type="alphaLcParenR"/>
            </a:pPr>
            <a:r>
              <a:rPr lang="en-AU" sz="2800" dirty="0"/>
              <a:t>Why are two different sets of eddy</a:t>
            </a:r>
            <a:br>
              <a:rPr lang="en-AU" sz="2800" dirty="0"/>
            </a:br>
            <a:r>
              <a:rPr lang="en-AU" sz="2800" dirty="0"/>
              <a:t>currents produced?</a:t>
            </a:r>
          </a:p>
          <a:p>
            <a:pPr marL="514350" indent="-514350">
              <a:buFont typeface="+mj-lt"/>
              <a:buAutoNum type="alphaLcParenR"/>
            </a:pPr>
            <a:r>
              <a:rPr lang="en-AU" sz="2800" dirty="0"/>
              <a:t>Are the directions of the blue arrows</a:t>
            </a:r>
            <a:br>
              <a:rPr lang="en-AU" sz="2800" dirty="0"/>
            </a:br>
            <a:r>
              <a:rPr lang="en-AU" sz="2800" dirty="0"/>
              <a:t>correct? Explain why or why not.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5BD48BA-293D-23B2-5B7F-E5139F1F3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3580" y="2775856"/>
            <a:ext cx="7308420" cy="408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4987</TotalTime>
  <Words>918</Words>
  <Application>Microsoft Office PowerPoint</Application>
  <PresentationFormat>Widescreen</PresentationFormat>
  <Paragraphs>69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Electromagnetic Induction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Equilibrium</dc:title>
  <dc:creator>JERRY Tressa [Harrisdale Senior High School]</dc:creator>
  <cp:lastModifiedBy>Nathan</cp:lastModifiedBy>
  <cp:revision>85</cp:revision>
  <dcterms:created xsi:type="dcterms:W3CDTF">2022-02-16T03:17:05Z</dcterms:created>
  <dcterms:modified xsi:type="dcterms:W3CDTF">2023-04-26T06:54:28Z</dcterms:modified>
</cp:coreProperties>
</file>